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231140" y="559435"/>
            <a:ext cx="14630400" cy="8229600"/>
          </a:xfrm>
          <a:prstGeom prst="rect">
            <a:avLst/>
          </a:prstGeom>
          <a:solidFill>
            <a:srgbClr val="FFFAFA"/>
          </a:solidFill>
        </p:spPr>
      </p:sp>
      <p:sp>
        <p:nvSpPr>
          <p:cNvPr id="4" name="Text 1"/>
          <p:cNvSpPr/>
          <p:nvPr/>
        </p:nvSpPr>
        <p:spPr>
          <a:xfrm>
            <a:off x="833199" y="2856786"/>
            <a:ext cx="6576060" cy="833199"/>
          </a:xfrm>
          <a:prstGeom prst="rect">
            <a:avLst/>
          </a:prstGeom>
          <a:noFill/>
        </p:spPr>
        <p:txBody>
          <a:bodyPr wrap="none" rtlCol="0" anchor="t"/>
          <a:lstStyle/>
          <a:p>
            <a:pPr marL="0" indent="0">
              <a:lnSpc>
                <a:spcPts val="6560"/>
              </a:lnSpc>
              <a:buNone/>
            </a:pPr>
            <a:r>
              <a:rPr lang="en-US" sz="5250" dirty="0">
                <a:solidFill>
                  <a:srgbClr val="1F1E1E"/>
                </a:solidFill>
                <a:latin typeface="Red Hat Text" pitchFamily="34" charset="0"/>
                <a:ea typeface="Red Hat Text" pitchFamily="34" charset="-122"/>
                <a:cs typeface="Red Hat Text" pitchFamily="34" charset="-120"/>
              </a:rPr>
              <a:t>Market basket insights</a:t>
            </a:r>
            <a:endParaRPr lang="en-US" sz="5250" dirty="0"/>
          </a:p>
        </p:txBody>
      </p:sp>
      <p:sp>
        <p:nvSpPr>
          <p:cNvPr id="5" name="Text 2"/>
          <p:cNvSpPr/>
          <p:nvPr/>
        </p:nvSpPr>
        <p:spPr>
          <a:xfrm>
            <a:off x="833199" y="4023241"/>
            <a:ext cx="7477601" cy="710803"/>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Discover the power of market basket analysis and learn how to use metrics, techniques, and tools to gain insights into customer behavior.</a:t>
            </a:r>
            <a:endParaRPr lang="en-US" sz="1750" dirty="0"/>
          </a:p>
        </p:txBody>
      </p:sp>
      <p:sp>
        <p:nvSpPr>
          <p:cNvPr id="7" name="Text 4"/>
          <p:cNvSpPr/>
          <p:nvPr/>
        </p:nvSpPr>
        <p:spPr>
          <a:xfrm>
            <a:off x="965121" y="4995505"/>
            <a:ext cx="91440" cy="365760"/>
          </a:xfrm>
          <a:prstGeom prst="rect">
            <a:avLst/>
          </a:prstGeom>
          <a:noFill/>
        </p:spPr>
        <p:txBody>
          <a:bodyPr wrap="none" rtlCol="0" anchor="t"/>
          <a:lstStyle/>
          <a:p>
            <a:pPr marL="0" indent="0" algn="ctr">
              <a:lnSpc>
                <a:spcPts val="2880"/>
              </a:lnSpc>
              <a:buNone/>
            </a:pPr>
            <a:r>
              <a:rPr lang="en-US" sz="1150" dirty="0">
                <a:solidFill>
                  <a:srgbClr val="FFFFFF"/>
                </a:solidFill>
                <a:latin typeface="Roboto" pitchFamily="34" charset="0"/>
                <a:ea typeface="Roboto" pitchFamily="34" charset="-122"/>
                <a:cs typeface="Roboto" pitchFamily="34" charset="-120"/>
              </a:rPr>
              <a:t>B</a:t>
            </a:r>
            <a:endParaRPr lang="en-US" sz="1150" dirty="0"/>
          </a:p>
        </p:txBody>
      </p:sp>
      <p:sp>
        <p:nvSpPr>
          <p:cNvPr id="8" name="Text 5"/>
          <p:cNvSpPr/>
          <p:nvPr/>
        </p:nvSpPr>
        <p:spPr>
          <a:xfrm>
            <a:off x="1299686" y="4983956"/>
            <a:ext cx="1988820" cy="388858"/>
          </a:xfrm>
          <a:prstGeom prst="rect">
            <a:avLst/>
          </a:prstGeom>
          <a:noFill/>
        </p:spPr>
        <p:txBody>
          <a:bodyPr wrap="none" rtlCol="0" anchor="t"/>
          <a:lstStyle/>
          <a:p>
            <a:pPr marL="0" indent="0" algn="l">
              <a:lnSpc>
                <a:spcPts val="3060"/>
              </a:lnSpc>
              <a:buNone/>
            </a:pPr>
            <a:endParaRPr lang="en-US" sz="2185" dirty="0"/>
          </a:p>
        </p:txBody>
      </p:sp>
      <p:pic>
        <p:nvPicPr>
          <p:cNvPr id="9" name="Image 1" descr="preencoded.png"/>
          <p:cNvPicPr>
            <a:picLocks noChangeAspect="1"/>
          </p:cNvPicPr>
          <p:nvPr/>
        </p:nvPicPr>
        <p:blipFill>
          <a:blip r:embed="rId2"/>
          <a:srcRect l="27790" t="17515" r="-492" b="28117"/>
          <a:stretch>
            <a:fillRect/>
          </a:stretch>
        </p:blipFill>
        <p:spPr>
          <a:xfrm>
            <a:off x="8605520" y="635"/>
            <a:ext cx="6212205" cy="925957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sp>
        <p:nvSpPr>
          <p:cNvPr id="4" name="Text 1"/>
          <p:cNvSpPr/>
          <p:nvPr/>
        </p:nvSpPr>
        <p:spPr>
          <a:xfrm>
            <a:off x="2348389" y="1669732"/>
            <a:ext cx="6408420" cy="694373"/>
          </a:xfrm>
          <a:prstGeom prst="rect">
            <a:avLst/>
          </a:prstGeom>
          <a:noFill/>
        </p:spPr>
        <p:txBody>
          <a:bodyPr wrap="none" rtlCol="0" anchor="t"/>
          <a:lstStyle/>
          <a:p>
            <a:pPr marL="0" indent="0">
              <a:lnSpc>
                <a:spcPts val="5470"/>
              </a:lnSpc>
              <a:buNone/>
            </a:pPr>
            <a:r>
              <a:rPr lang="en-US" sz="4375" dirty="0">
                <a:solidFill>
                  <a:srgbClr val="1F1E1E"/>
                </a:solidFill>
                <a:latin typeface="Red Hat Text" pitchFamily="34" charset="0"/>
                <a:ea typeface="Red Hat Text" pitchFamily="34" charset="-122"/>
                <a:cs typeface="Red Hat Text" pitchFamily="34" charset="-120"/>
              </a:rPr>
              <a:t>What are Market Baskets?</a:t>
            </a:r>
            <a:endParaRPr lang="en-US" sz="4375" dirty="0"/>
          </a:p>
        </p:txBody>
      </p:sp>
      <p:sp>
        <p:nvSpPr>
          <p:cNvPr id="5" name="Text 2"/>
          <p:cNvSpPr/>
          <p:nvPr/>
        </p:nvSpPr>
        <p:spPr>
          <a:xfrm>
            <a:off x="2348389" y="2808446"/>
            <a:ext cx="9933503" cy="710803"/>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Market baskets are groups of items that customers frequently purchase together. By analyzing them, we can gain insights into customer patterns and preferences.</a:t>
            </a:r>
            <a:endParaRPr lang="en-US" sz="1750" dirty="0"/>
          </a:p>
        </p:txBody>
      </p:sp>
      <p:sp>
        <p:nvSpPr>
          <p:cNvPr id="6" name="Shape 3"/>
          <p:cNvSpPr/>
          <p:nvPr/>
        </p:nvSpPr>
        <p:spPr>
          <a:xfrm>
            <a:off x="2348389" y="3769162"/>
            <a:ext cx="3163014" cy="2790706"/>
          </a:xfrm>
          <a:prstGeom prst="roundRect">
            <a:avLst>
              <a:gd name="adj" fmla="val 4777"/>
            </a:avLst>
          </a:prstGeom>
          <a:solidFill>
            <a:srgbClr val="FFE0E0"/>
          </a:solidFill>
        </p:spPr>
      </p:sp>
      <p:sp>
        <p:nvSpPr>
          <p:cNvPr id="7" name="Text 4"/>
          <p:cNvSpPr/>
          <p:nvPr/>
        </p:nvSpPr>
        <p:spPr>
          <a:xfrm>
            <a:off x="2570559" y="3991332"/>
            <a:ext cx="2221944" cy="347186"/>
          </a:xfrm>
          <a:prstGeom prst="rect">
            <a:avLst/>
          </a:prstGeom>
          <a:noFill/>
        </p:spPr>
        <p:txBody>
          <a:bodyPr wrap="none" rtlCol="0" anchor="t"/>
          <a:lstStyle/>
          <a:p>
            <a:pPr marL="0" indent="0">
              <a:lnSpc>
                <a:spcPts val="2735"/>
              </a:lnSpc>
              <a:buNone/>
            </a:pPr>
            <a:r>
              <a:rPr lang="en-US" sz="2185" dirty="0">
                <a:solidFill>
                  <a:srgbClr val="1F1E1E"/>
                </a:solidFill>
                <a:latin typeface="Red Hat Text" pitchFamily="34" charset="0"/>
                <a:ea typeface="Red Hat Text" pitchFamily="34" charset="-122"/>
                <a:cs typeface="Red Hat Text" pitchFamily="34" charset="-120"/>
              </a:rPr>
              <a:t>Association rules</a:t>
            </a:r>
            <a:endParaRPr lang="en-US" sz="2185" dirty="0"/>
          </a:p>
        </p:txBody>
      </p:sp>
      <p:sp>
        <p:nvSpPr>
          <p:cNvPr id="8" name="Text 5"/>
          <p:cNvSpPr/>
          <p:nvPr/>
        </p:nvSpPr>
        <p:spPr>
          <a:xfrm>
            <a:off x="2570559" y="4560689"/>
            <a:ext cx="2718673" cy="1421606"/>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This technique identifies frequent item sets and generates rules that describe their relationships.</a:t>
            </a:r>
            <a:endParaRPr lang="en-US" sz="1750" dirty="0"/>
          </a:p>
        </p:txBody>
      </p:sp>
      <p:sp>
        <p:nvSpPr>
          <p:cNvPr id="9" name="Shape 6"/>
          <p:cNvSpPr/>
          <p:nvPr/>
        </p:nvSpPr>
        <p:spPr>
          <a:xfrm>
            <a:off x="5733574" y="3769162"/>
            <a:ext cx="3163014" cy="2790706"/>
          </a:xfrm>
          <a:prstGeom prst="roundRect">
            <a:avLst>
              <a:gd name="adj" fmla="val 4777"/>
            </a:avLst>
          </a:prstGeom>
          <a:solidFill>
            <a:srgbClr val="FFE0E0"/>
          </a:solidFill>
        </p:spPr>
      </p:sp>
      <p:sp>
        <p:nvSpPr>
          <p:cNvPr id="10" name="Text 7"/>
          <p:cNvSpPr/>
          <p:nvPr/>
        </p:nvSpPr>
        <p:spPr>
          <a:xfrm>
            <a:off x="5955744" y="3991332"/>
            <a:ext cx="2270760" cy="347186"/>
          </a:xfrm>
          <a:prstGeom prst="rect">
            <a:avLst/>
          </a:prstGeom>
          <a:noFill/>
        </p:spPr>
        <p:txBody>
          <a:bodyPr wrap="none" rtlCol="0" anchor="t"/>
          <a:lstStyle/>
          <a:p>
            <a:pPr marL="0" indent="0">
              <a:lnSpc>
                <a:spcPts val="2735"/>
              </a:lnSpc>
              <a:buNone/>
            </a:pPr>
            <a:r>
              <a:rPr lang="en-US" sz="2185" dirty="0">
                <a:solidFill>
                  <a:srgbClr val="1F1E1E"/>
                </a:solidFill>
                <a:latin typeface="Red Hat Text" pitchFamily="34" charset="0"/>
                <a:ea typeface="Red Hat Text" pitchFamily="34" charset="-122"/>
                <a:cs typeface="Red Hat Text" pitchFamily="34" charset="-120"/>
              </a:rPr>
              <a:t>Clustering analysis</a:t>
            </a:r>
            <a:endParaRPr lang="en-US" sz="2185" dirty="0"/>
          </a:p>
        </p:txBody>
      </p:sp>
      <p:sp>
        <p:nvSpPr>
          <p:cNvPr id="11" name="Text 8"/>
          <p:cNvSpPr/>
          <p:nvPr/>
        </p:nvSpPr>
        <p:spPr>
          <a:xfrm>
            <a:off x="5955744" y="4560689"/>
            <a:ext cx="2718673" cy="1777008"/>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This technique groups together similar items and helps identify segments of customers with differing interests.</a:t>
            </a:r>
            <a:endParaRPr lang="en-US" sz="1750" dirty="0"/>
          </a:p>
        </p:txBody>
      </p:sp>
      <p:sp>
        <p:nvSpPr>
          <p:cNvPr id="12" name="Shape 9"/>
          <p:cNvSpPr/>
          <p:nvPr/>
        </p:nvSpPr>
        <p:spPr>
          <a:xfrm>
            <a:off x="9118759" y="3769162"/>
            <a:ext cx="3163014" cy="2790706"/>
          </a:xfrm>
          <a:prstGeom prst="roundRect">
            <a:avLst>
              <a:gd name="adj" fmla="val 4777"/>
            </a:avLst>
          </a:prstGeom>
          <a:solidFill>
            <a:srgbClr val="FFE0E0"/>
          </a:solidFill>
        </p:spPr>
      </p:sp>
      <p:sp>
        <p:nvSpPr>
          <p:cNvPr id="13" name="Text 10"/>
          <p:cNvSpPr/>
          <p:nvPr/>
        </p:nvSpPr>
        <p:spPr>
          <a:xfrm>
            <a:off x="9340929" y="3991332"/>
            <a:ext cx="2628900" cy="347186"/>
          </a:xfrm>
          <a:prstGeom prst="rect">
            <a:avLst/>
          </a:prstGeom>
          <a:noFill/>
        </p:spPr>
        <p:txBody>
          <a:bodyPr wrap="none" rtlCol="0" anchor="t"/>
          <a:lstStyle/>
          <a:p>
            <a:pPr marL="0" indent="0">
              <a:lnSpc>
                <a:spcPts val="2735"/>
              </a:lnSpc>
              <a:buNone/>
            </a:pPr>
            <a:r>
              <a:rPr lang="en-US" sz="2185" dirty="0">
                <a:solidFill>
                  <a:srgbClr val="1F1E1E"/>
                </a:solidFill>
                <a:latin typeface="Red Hat Text" pitchFamily="34" charset="0"/>
                <a:ea typeface="Red Hat Text" pitchFamily="34" charset="-122"/>
                <a:cs typeface="Red Hat Text" pitchFamily="34" charset="-120"/>
              </a:rPr>
              <a:t>Collaborative filtering</a:t>
            </a:r>
            <a:endParaRPr lang="en-US" sz="2185" dirty="0"/>
          </a:p>
        </p:txBody>
      </p:sp>
      <p:sp>
        <p:nvSpPr>
          <p:cNvPr id="14" name="Text 11"/>
          <p:cNvSpPr/>
          <p:nvPr/>
        </p:nvSpPr>
        <p:spPr>
          <a:xfrm>
            <a:off x="9340929" y="4560689"/>
            <a:ext cx="2718673" cy="1777008"/>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This technique recommends items to customers based on purchasing patterns of similar customers.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sp>
        <p:nvSpPr>
          <p:cNvPr id="4" name="Text 1"/>
          <p:cNvSpPr/>
          <p:nvPr/>
        </p:nvSpPr>
        <p:spPr>
          <a:xfrm>
            <a:off x="2534364" y="588764"/>
            <a:ext cx="9561671" cy="1336596"/>
          </a:xfrm>
          <a:prstGeom prst="rect">
            <a:avLst/>
          </a:prstGeom>
          <a:noFill/>
        </p:spPr>
        <p:txBody>
          <a:bodyPr wrap="square" rtlCol="0" anchor="t"/>
          <a:lstStyle/>
          <a:p>
            <a:pPr marL="0" indent="0">
              <a:lnSpc>
                <a:spcPts val="5265"/>
              </a:lnSpc>
              <a:buNone/>
            </a:pPr>
            <a:r>
              <a:rPr lang="en-US" sz="4210" dirty="0">
                <a:solidFill>
                  <a:srgbClr val="1F1E1E"/>
                </a:solidFill>
                <a:latin typeface="Red Hat Text" pitchFamily="34" charset="0"/>
                <a:ea typeface="Red Hat Text" pitchFamily="34" charset="-122"/>
                <a:cs typeface="Red Hat Text" pitchFamily="34" charset="-120"/>
              </a:rPr>
              <a:t>Why is Market Basket Analysis Important?</a:t>
            </a:r>
            <a:endParaRPr lang="en-US" sz="4210" dirty="0"/>
          </a:p>
        </p:txBody>
      </p:sp>
      <p:sp>
        <p:nvSpPr>
          <p:cNvPr id="5" name="Text 2"/>
          <p:cNvSpPr/>
          <p:nvPr/>
        </p:nvSpPr>
        <p:spPr>
          <a:xfrm>
            <a:off x="2534364" y="2353032"/>
            <a:ext cx="9561671" cy="684133"/>
          </a:xfrm>
          <a:prstGeom prst="rect">
            <a:avLst/>
          </a:prstGeom>
          <a:noFill/>
        </p:spPr>
        <p:txBody>
          <a:bodyPr wrap="square" rtlCol="0" anchor="t"/>
          <a:lstStyle/>
          <a:p>
            <a:pPr marL="0" indent="0">
              <a:lnSpc>
                <a:spcPts val="2695"/>
              </a:lnSpc>
              <a:buNone/>
            </a:pPr>
            <a:r>
              <a:rPr lang="en-US" sz="1685" dirty="0">
                <a:solidFill>
                  <a:srgbClr val="3B3535"/>
                </a:solidFill>
                <a:latin typeface="Roboto" pitchFamily="34" charset="0"/>
                <a:ea typeface="Roboto" pitchFamily="34" charset="-122"/>
                <a:cs typeface="Roboto" pitchFamily="34" charset="-120"/>
              </a:rPr>
              <a:t>Market basket analysis provides insights into customer behavior that can be used to optimize various aspects of a business such as marketing, pricing, and product placement.</a:t>
            </a:r>
            <a:endParaRPr lang="en-US" sz="1685" dirty="0"/>
          </a:p>
        </p:txBody>
      </p:sp>
      <p:pic>
        <p:nvPicPr>
          <p:cNvPr id="6" name="Image 1" descr="preencoded.png"/>
          <p:cNvPicPr>
            <a:picLocks noChangeAspect="1"/>
          </p:cNvPicPr>
          <p:nvPr/>
        </p:nvPicPr>
        <p:blipFill>
          <a:blip r:embed="rId2"/>
          <a:stretch>
            <a:fillRect/>
          </a:stretch>
        </p:blipFill>
        <p:spPr>
          <a:xfrm>
            <a:off x="2534364" y="3277672"/>
            <a:ext cx="2973348" cy="1837611"/>
          </a:xfrm>
          <a:prstGeom prst="rect">
            <a:avLst/>
          </a:prstGeom>
        </p:spPr>
      </p:pic>
      <p:sp>
        <p:nvSpPr>
          <p:cNvPr id="7" name="Text 3"/>
          <p:cNvSpPr/>
          <p:nvPr/>
        </p:nvSpPr>
        <p:spPr>
          <a:xfrm>
            <a:off x="2534364" y="5382578"/>
            <a:ext cx="2278380" cy="334089"/>
          </a:xfrm>
          <a:prstGeom prst="rect">
            <a:avLst/>
          </a:prstGeom>
          <a:noFill/>
        </p:spPr>
        <p:txBody>
          <a:bodyPr wrap="none" rtlCol="0" anchor="t"/>
          <a:lstStyle/>
          <a:p>
            <a:pPr marL="0" indent="0" algn="l">
              <a:lnSpc>
                <a:spcPts val="2630"/>
              </a:lnSpc>
              <a:buNone/>
            </a:pPr>
            <a:r>
              <a:rPr lang="en-US" sz="2105" dirty="0">
                <a:solidFill>
                  <a:srgbClr val="1F1E1E"/>
                </a:solidFill>
                <a:latin typeface="Red Hat Text" pitchFamily="34" charset="0"/>
                <a:ea typeface="Red Hat Text" pitchFamily="34" charset="-122"/>
                <a:cs typeface="Red Hat Text" pitchFamily="34" charset="-120"/>
              </a:rPr>
              <a:t>Product Placement</a:t>
            </a:r>
            <a:endParaRPr lang="en-US" sz="2105" dirty="0"/>
          </a:p>
        </p:txBody>
      </p:sp>
      <p:sp>
        <p:nvSpPr>
          <p:cNvPr id="8" name="Text 4"/>
          <p:cNvSpPr/>
          <p:nvPr/>
        </p:nvSpPr>
        <p:spPr>
          <a:xfrm>
            <a:off x="2534364" y="5930503"/>
            <a:ext cx="2973348" cy="1710333"/>
          </a:xfrm>
          <a:prstGeom prst="rect">
            <a:avLst/>
          </a:prstGeom>
          <a:noFill/>
        </p:spPr>
        <p:txBody>
          <a:bodyPr wrap="square" rtlCol="0" anchor="t"/>
          <a:lstStyle/>
          <a:p>
            <a:pPr marL="0" indent="0" algn="l">
              <a:lnSpc>
                <a:spcPts val="2695"/>
              </a:lnSpc>
              <a:buNone/>
            </a:pPr>
            <a:r>
              <a:rPr lang="en-US" sz="1685" dirty="0">
                <a:solidFill>
                  <a:srgbClr val="3B3535"/>
                </a:solidFill>
                <a:latin typeface="Roboto" pitchFamily="34" charset="0"/>
                <a:ea typeface="Roboto" pitchFamily="34" charset="-122"/>
                <a:cs typeface="Roboto" pitchFamily="34" charset="-120"/>
              </a:rPr>
              <a:t>Knowing which items are frequently purchased together can inform how items are placed on store shelves and in ads.</a:t>
            </a:r>
            <a:endParaRPr lang="en-US" sz="1685" dirty="0"/>
          </a:p>
        </p:txBody>
      </p:sp>
      <p:pic>
        <p:nvPicPr>
          <p:cNvPr id="9" name="Image 2" descr="preencoded.png"/>
          <p:cNvPicPr>
            <a:picLocks noChangeAspect="1"/>
          </p:cNvPicPr>
          <p:nvPr/>
        </p:nvPicPr>
        <p:blipFill>
          <a:blip r:embed="rId3"/>
          <a:stretch>
            <a:fillRect/>
          </a:stretch>
        </p:blipFill>
        <p:spPr>
          <a:xfrm>
            <a:off x="5828467" y="3277672"/>
            <a:ext cx="2973348" cy="1837611"/>
          </a:xfrm>
          <a:prstGeom prst="rect">
            <a:avLst/>
          </a:prstGeom>
        </p:spPr>
      </p:pic>
      <p:sp>
        <p:nvSpPr>
          <p:cNvPr id="10" name="Text 5"/>
          <p:cNvSpPr/>
          <p:nvPr/>
        </p:nvSpPr>
        <p:spPr>
          <a:xfrm>
            <a:off x="5828467" y="5382578"/>
            <a:ext cx="2138720" cy="334089"/>
          </a:xfrm>
          <a:prstGeom prst="rect">
            <a:avLst/>
          </a:prstGeom>
          <a:noFill/>
        </p:spPr>
        <p:txBody>
          <a:bodyPr wrap="none" rtlCol="0" anchor="t"/>
          <a:lstStyle/>
          <a:p>
            <a:pPr marL="0" indent="0" algn="l">
              <a:lnSpc>
                <a:spcPts val="2630"/>
              </a:lnSpc>
              <a:buNone/>
            </a:pPr>
            <a:r>
              <a:rPr lang="en-US" sz="2105" dirty="0">
                <a:solidFill>
                  <a:srgbClr val="1F1E1E"/>
                </a:solidFill>
                <a:latin typeface="Red Hat Text" pitchFamily="34" charset="0"/>
                <a:ea typeface="Red Hat Text" pitchFamily="34" charset="-122"/>
                <a:cs typeface="Red Hat Text" pitchFamily="34" charset="-120"/>
              </a:rPr>
              <a:t>Pricing Strategies</a:t>
            </a:r>
            <a:endParaRPr lang="en-US" sz="2105" dirty="0"/>
          </a:p>
        </p:txBody>
      </p:sp>
      <p:sp>
        <p:nvSpPr>
          <p:cNvPr id="11" name="Text 6"/>
          <p:cNvSpPr/>
          <p:nvPr/>
        </p:nvSpPr>
        <p:spPr>
          <a:xfrm>
            <a:off x="5828467" y="5930503"/>
            <a:ext cx="2973348" cy="1368266"/>
          </a:xfrm>
          <a:prstGeom prst="rect">
            <a:avLst/>
          </a:prstGeom>
          <a:noFill/>
        </p:spPr>
        <p:txBody>
          <a:bodyPr wrap="square" rtlCol="0" anchor="t"/>
          <a:lstStyle/>
          <a:p>
            <a:pPr marL="0" indent="0" algn="l">
              <a:lnSpc>
                <a:spcPts val="2695"/>
              </a:lnSpc>
              <a:buNone/>
            </a:pPr>
            <a:r>
              <a:rPr lang="en-US" sz="1685" dirty="0">
                <a:solidFill>
                  <a:srgbClr val="3B3535"/>
                </a:solidFill>
                <a:latin typeface="Roboto" pitchFamily="34" charset="0"/>
                <a:ea typeface="Roboto" pitchFamily="34" charset="-122"/>
                <a:cs typeface="Roboto" pitchFamily="34" charset="-120"/>
              </a:rPr>
              <a:t>Market basket analysis can help identify price points that encourage customers to purchase multiple items.</a:t>
            </a:r>
            <a:endParaRPr lang="en-US" sz="1685" dirty="0"/>
          </a:p>
        </p:txBody>
      </p:sp>
      <p:pic>
        <p:nvPicPr>
          <p:cNvPr id="12" name="Image 3" descr="preencoded.png"/>
          <p:cNvPicPr>
            <a:picLocks noChangeAspect="1"/>
          </p:cNvPicPr>
          <p:nvPr/>
        </p:nvPicPr>
        <p:blipFill>
          <a:blip r:embed="rId4"/>
          <a:stretch>
            <a:fillRect/>
          </a:stretch>
        </p:blipFill>
        <p:spPr>
          <a:xfrm>
            <a:off x="9122569" y="3277672"/>
            <a:ext cx="2973467" cy="1837730"/>
          </a:xfrm>
          <a:prstGeom prst="rect">
            <a:avLst/>
          </a:prstGeom>
        </p:spPr>
      </p:pic>
      <p:sp>
        <p:nvSpPr>
          <p:cNvPr id="13" name="Text 7"/>
          <p:cNvSpPr/>
          <p:nvPr/>
        </p:nvSpPr>
        <p:spPr>
          <a:xfrm>
            <a:off x="9122569" y="5382697"/>
            <a:ext cx="2138720" cy="334089"/>
          </a:xfrm>
          <a:prstGeom prst="rect">
            <a:avLst/>
          </a:prstGeom>
          <a:noFill/>
        </p:spPr>
        <p:txBody>
          <a:bodyPr wrap="none" rtlCol="0" anchor="t"/>
          <a:lstStyle/>
          <a:p>
            <a:pPr marL="0" indent="0" algn="l">
              <a:lnSpc>
                <a:spcPts val="2630"/>
              </a:lnSpc>
              <a:buNone/>
            </a:pPr>
            <a:r>
              <a:rPr lang="en-US" sz="2105" dirty="0">
                <a:solidFill>
                  <a:srgbClr val="1F1E1E"/>
                </a:solidFill>
                <a:latin typeface="Red Hat Text" pitchFamily="34" charset="0"/>
                <a:ea typeface="Red Hat Text" pitchFamily="34" charset="-122"/>
                <a:cs typeface="Red Hat Text" pitchFamily="34" charset="-120"/>
              </a:rPr>
              <a:t>Email Advertising</a:t>
            </a:r>
            <a:endParaRPr lang="en-US" sz="2105" dirty="0"/>
          </a:p>
        </p:txBody>
      </p:sp>
      <p:sp>
        <p:nvSpPr>
          <p:cNvPr id="14" name="Text 8"/>
          <p:cNvSpPr/>
          <p:nvPr/>
        </p:nvSpPr>
        <p:spPr>
          <a:xfrm>
            <a:off x="9122569" y="5930622"/>
            <a:ext cx="2973467" cy="1026200"/>
          </a:xfrm>
          <a:prstGeom prst="rect">
            <a:avLst/>
          </a:prstGeom>
          <a:noFill/>
        </p:spPr>
        <p:txBody>
          <a:bodyPr wrap="square" rtlCol="0" anchor="t"/>
          <a:lstStyle/>
          <a:p>
            <a:pPr marL="0" indent="0" algn="l">
              <a:lnSpc>
                <a:spcPts val="2695"/>
              </a:lnSpc>
              <a:buNone/>
            </a:pPr>
            <a:r>
              <a:rPr lang="en-US" sz="1685" dirty="0">
                <a:solidFill>
                  <a:srgbClr val="3B3535"/>
                </a:solidFill>
                <a:latin typeface="Roboto" pitchFamily="34" charset="0"/>
                <a:ea typeface="Roboto" pitchFamily="34" charset="-122"/>
                <a:cs typeface="Roboto" pitchFamily="34" charset="-120"/>
              </a:rPr>
              <a:t>Personalized recommendations can be generated based on previous customer purchases.</a:t>
            </a:r>
            <a:endParaRPr lang="en-US" sz="168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48260" y="84455"/>
            <a:ext cx="14630400" cy="8229600"/>
          </a:xfrm>
          <a:prstGeom prst="rect">
            <a:avLst/>
          </a:prstGeom>
          <a:solidFill>
            <a:srgbClr val="FFFAFA"/>
          </a:solidFill>
        </p:spPr>
      </p:sp>
      <p:sp>
        <p:nvSpPr>
          <p:cNvPr id="4" name="Text 1"/>
          <p:cNvSpPr/>
          <p:nvPr/>
        </p:nvSpPr>
        <p:spPr>
          <a:xfrm>
            <a:off x="1029970" y="409575"/>
            <a:ext cx="11523980" cy="1388745"/>
          </a:xfrm>
          <a:prstGeom prst="rect">
            <a:avLst/>
          </a:prstGeom>
          <a:noFill/>
        </p:spPr>
        <p:txBody>
          <a:bodyPr wrap="square" rtlCol="0" anchor="t"/>
          <a:lstStyle/>
          <a:p>
            <a:pPr marL="0" indent="0">
              <a:lnSpc>
                <a:spcPts val="5470"/>
              </a:lnSpc>
              <a:buNone/>
            </a:pPr>
            <a:r>
              <a:rPr lang="en-US" sz="4375" dirty="0">
                <a:solidFill>
                  <a:srgbClr val="1F1E1E"/>
                </a:solidFill>
                <a:latin typeface="Red Hat Text" pitchFamily="34" charset="0"/>
                <a:ea typeface="Red Hat Text" pitchFamily="34" charset="-122"/>
                <a:cs typeface="Red Hat Text" pitchFamily="34" charset="-120"/>
              </a:rPr>
              <a:t>Common Metrics for Market Basket Analysis</a:t>
            </a:r>
            <a:endParaRPr lang="en-US" sz="4375" dirty="0"/>
          </a:p>
        </p:txBody>
      </p:sp>
      <p:sp>
        <p:nvSpPr>
          <p:cNvPr id="5" name="Text 2"/>
          <p:cNvSpPr/>
          <p:nvPr/>
        </p:nvSpPr>
        <p:spPr>
          <a:xfrm>
            <a:off x="833120" y="2498725"/>
            <a:ext cx="11384280" cy="710565"/>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There are several key metrics that are used in market basket analysis to gain insights into customer behaviour. These include:</a:t>
            </a:r>
            <a:endParaRPr lang="en-US" sz="1750" dirty="0"/>
          </a:p>
        </p:txBody>
      </p:sp>
      <p:sp>
        <p:nvSpPr>
          <p:cNvPr id="6" name="Shape 3"/>
          <p:cNvSpPr/>
          <p:nvPr/>
        </p:nvSpPr>
        <p:spPr>
          <a:xfrm>
            <a:off x="833199" y="3633192"/>
            <a:ext cx="499943" cy="499943"/>
          </a:xfrm>
          <a:prstGeom prst="roundRect">
            <a:avLst>
              <a:gd name="adj" fmla="val 26667"/>
            </a:avLst>
          </a:prstGeom>
          <a:solidFill>
            <a:srgbClr val="FFE0E0"/>
          </a:solidFill>
        </p:spPr>
      </p:sp>
      <p:sp>
        <p:nvSpPr>
          <p:cNvPr id="7" name="Text 4"/>
          <p:cNvSpPr/>
          <p:nvPr/>
        </p:nvSpPr>
        <p:spPr>
          <a:xfrm>
            <a:off x="1029772" y="3674864"/>
            <a:ext cx="106680" cy="416481"/>
          </a:xfrm>
          <a:prstGeom prst="rect">
            <a:avLst/>
          </a:prstGeom>
          <a:noFill/>
        </p:spPr>
        <p:txBody>
          <a:bodyPr wrap="none" rtlCol="0" anchor="t"/>
          <a:lstStyle/>
          <a:p>
            <a:pPr marL="0" indent="0" algn="ctr">
              <a:lnSpc>
                <a:spcPts val="3280"/>
              </a:lnSpc>
              <a:buNone/>
            </a:pPr>
            <a:r>
              <a:rPr lang="en-US" sz="2625" dirty="0">
                <a:solidFill>
                  <a:srgbClr val="1F1E1E"/>
                </a:solidFill>
                <a:latin typeface="Red Hat Text" pitchFamily="34" charset="0"/>
                <a:ea typeface="Red Hat Text" pitchFamily="34" charset="-122"/>
                <a:cs typeface="Red Hat Text" pitchFamily="34" charset="-120"/>
              </a:rPr>
              <a:t>1</a:t>
            </a:r>
            <a:endParaRPr lang="en-US" sz="2625" dirty="0"/>
          </a:p>
        </p:txBody>
      </p:sp>
      <p:sp>
        <p:nvSpPr>
          <p:cNvPr id="8" name="Text 5"/>
          <p:cNvSpPr/>
          <p:nvPr/>
        </p:nvSpPr>
        <p:spPr>
          <a:xfrm>
            <a:off x="1555313" y="3709511"/>
            <a:ext cx="2221944" cy="347186"/>
          </a:xfrm>
          <a:prstGeom prst="rect">
            <a:avLst/>
          </a:prstGeom>
          <a:noFill/>
        </p:spPr>
        <p:txBody>
          <a:bodyPr wrap="none" rtlCol="0" anchor="t"/>
          <a:lstStyle/>
          <a:p>
            <a:pPr marL="0" indent="0">
              <a:lnSpc>
                <a:spcPts val="2735"/>
              </a:lnSpc>
              <a:buNone/>
            </a:pPr>
            <a:r>
              <a:rPr lang="en-US" sz="2185" dirty="0">
                <a:solidFill>
                  <a:srgbClr val="1F1E1E"/>
                </a:solidFill>
                <a:latin typeface="Red Hat Text" pitchFamily="34" charset="0"/>
                <a:ea typeface="Red Hat Text" pitchFamily="34" charset="-122"/>
                <a:cs typeface="Red Hat Text" pitchFamily="34" charset="-120"/>
              </a:rPr>
              <a:t>Support</a:t>
            </a:r>
            <a:endParaRPr lang="en-US" sz="2185" dirty="0"/>
          </a:p>
        </p:txBody>
      </p:sp>
      <p:sp>
        <p:nvSpPr>
          <p:cNvPr id="9" name="Text 6"/>
          <p:cNvSpPr/>
          <p:nvPr/>
        </p:nvSpPr>
        <p:spPr>
          <a:xfrm>
            <a:off x="1555313" y="4278868"/>
            <a:ext cx="2905601" cy="1066205"/>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The proportion of transactions that include the item set.</a:t>
            </a:r>
            <a:endParaRPr lang="en-US" sz="1750" dirty="0"/>
          </a:p>
        </p:txBody>
      </p:sp>
      <p:sp>
        <p:nvSpPr>
          <p:cNvPr id="10" name="Shape 7"/>
          <p:cNvSpPr/>
          <p:nvPr/>
        </p:nvSpPr>
        <p:spPr>
          <a:xfrm>
            <a:off x="4683085" y="3633192"/>
            <a:ext cx="499943" cy="499943"/>
          </a:xfrm>
          <a:prstGeom prst="roundRect">
            <a:avLst>
              <a:gd name="adj" fmla="val 26667"/>
            </a:avLst>
          </a:prstGeom>
          <a:solidFill>
            <a:srgbClr val="FFE0E0"/>
          </a:solidFill>
        </p:spPr>
      </p:sp>
      <p:sp>
        <p:nvSpPr>
          <p:cNvPr id="11" name="Text 8"/>
          <p:cNvSpPr/>
          <p:nvPr/>
        </p:nvSpPr>
        <p:spPr>
          <a:xfrm>
            <a:off x="4841557" y="3674864"/>
            <a:ext cx="182880" cy="416481"/>
          </a:xfrm>
          <a:prstGeom prst="rect">
            <a:avLst/>
          </a:prstGeom>
          <a:noFill/>
        </p:spPr>
        <p:txBody>
          <a:bodyPr wrap="none" rtlCol="0" anchor="t"/>
          <a:lstStyle/>
          <a:p>
            <a:pPr marL="0" indent="0" algn="ctr">
              <a:lnSpc>
                <a:spcPts val="3280"/>
              </a:lnSpc>
              <a:buNone/>
            </a:pPr>
            <a:r>
              <a:rPr lang="en-US" sz="2625" dirty="0">
                <a:solidFill>
                  <a:srgbClr val="1F1E1E"/>
                </a:solidFill>
                <a:latin typeface="Red Hat Text" pitchFamily="34" charset="0"/>
                <a:ea typeface="Red Hat Text" pitchFamily="34" charset="-122"/>
                <a:cs typeface="Red Hat Text" pitchFamily="34" charset="-120"/>
              </a:rPr>
              <a:t>2</a:t>
            </a:r>
            <a:endParaRPr lang="en-US" sz="2625" dirty="0"/>
          </a:p>
        </p:txBody>
      </p:sp>
      <p:sp>
        <p:nvSpPr>
          <p:cNvPr id="12" name="Text 9"/>
          <p:cNvSpPr/>
          <p:nvPr/>
        </p:nvSpPr>
        <p:spPr>
          <a:xfrm>
            <a:off x="5405199" y="3709511"/>
            <a:ext cx="2221944" cy="347186"/>
          </a:xfrm>
          <a:prstGeom prst="rect">
            <a:avLst/>
          </a:prstGeom>
          <a:noFill/>
        </p:spPr>
        <p:txBody>
          <a:bodyPr wrap="none" rtlCol="0" anchor="t"/>
          <a:lstStyle/>
          <a:p>
            <a:pPr marL="0" indent="0">
              <a:lnSpc>
                <a:spcPts val="2735"/>
              </a:lnSpc>
              <a:buNone/>
            </a:pPr>
            <a:r>
              <a:rPr lang="en-US" sz="2185" dirty="0">
                <a:solidFill>
                  <a:srgbClr val="1F1E1E"/>
                </a:solidFill>
                <a:latin typeface="Red Hat Text" pitchFamily="34" charset="0"/>
                <a:ea typeface="Red Hat Text" pitchFamily="34" charset="-122"/>
                <a:cs typeface="Red Hat Text" pitchFamily="34" charset="-120"/>
              </a:rPr>
              <a:t>Confidence</a:t>
            </a:r>
            <a:endParaRPr lang="en-US" sz="2185" dirty="0"/>
          </a:p>
        </p:txBody>
      </p:sp>
      <p:sp>
        <p:nvSpPr>
          <p:cNvPr id="13" name="Text 10"/>
          <p:cNvSpPr/>
          <p:nvPr/>
        </p:nvSpPr>
        <p:spPr>
          <a:xfrm>
            <a:off x="5405199" y="4278868"/>
            <a:ext cx="2905601" cy="1421606"/>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The proportion of transactions that include the item set and also include another item.</a:t>
            </a:r>
            <a:endParaRPr lang="en-US" sz="1750" dirty="0"/>
          </a:p>
        </p:txBody>
      </p:sp>
      <p:sp>
        <p:nvSpPr>
          <p:cNvPr id="14" name="Shape 11"/>
          <p:cNvSpPr/>
          <p:nvPr/>
        </p:nvSpPr>
        <p:spPr>
          <a:xfrm>
            <a:off x="833199" y="6096238"/>
            <a:ext cx="499943" cy="499943"/>
          </a:xfrm>
          <a:prstGeom prst="roundRect">
            <a:avLst>
              <a:gd name="adj" fmla="val 26667"/>
            </a:avLst>
          </a:prstGeom>
          <a:solidFill>
            <a:srgbClr val="FFE0E0"/>
          </a:solidFill>
        </p:spPr>
      </p:sp>
      <p:sp>
        <p:nvSpPr>
          <p:cNvPr id="15" name="Text 12"/>
          <p:cNvSpPr/>
          <p:nvPr/>
        </p:nvSpPr>
        <p:spPr>
          <a:xfrm>
            <a:off x="984052" y="6137910"/>
            <a:ext cx="198120" cy="416481"/>
          </a:xfrm>
          <a:prstGeom prst="rect">
            <a:avLst/>
          </a:prstGeom>
          <a:noFill/>
        </p:spPr>
        <p:txBody>
          <a:bodyPr wrap="none" rtlCol="0" anchor="t"/>
          <a:lstStyle/>
          <a:p>
            <a:pPr marL="0" indent="0" algn="ctr">
              <a:lnSpc>
                <a:spcPts val="3280"/>
              </a:lnSpc>
              <a:buNone/>
            </a:pPr>
            <a:r>
              <a:rPr lang="en-US" sz="2625" dirty="0">
                <a:solidFill>
                  <a:srgbClr val="1F1E1E"/>
                </a:solidFill>
                <a:latin typeface="Red Hat Text" pitchFamily="34" charset="0"/>
                <a:ea typeface="Red Hat Text" pitchFamily="34" charset="-122"/>
                <a:cs typeface="Red Hat Text" pitchFamily="34" charset="-120"/>
              </a:rPr>
              <a:t>3</a:t>
            </a:r>
            <a:endParaRPr lang="en-US" sz="2625" dirty="0"/>
          </a:p>
        </p:txBody>
      </p:sp>
      <p:sp>
        <p:nvSpPr>
          <p:cNvPr id="16" name="Text 13"/>
          <p:cNvSpPr/>
          <p:nvPr/>
        </p:nvSpPr>
        <p:spPr>
          <a:xfrm>
            <a:off x="1555313" y="6172557"/>
            <a:ext cx="2221944" cy="347186"/>
          </a:xfrm>
          <a:prstGeom prst="rect">
            <a:avLst/>
          </a:prstGeom>
          <a:noFill/>
        </p:spPr>
        <p:txBody>
          <a:bodyPr wrap="none" rtlCol="0" anchor="t"/>
          <a:lstStyle/>
          <a:p>
            <a:pPr marL="0" indent="0">
              <a:lnSpc>
                <a:spcPts val="2735"/>
              </a:lnSpc>
              <a:buNone/>
            </a:pPr>
            <a:r>
              <a:rPr lang="en-US" sz="2185" dirty="0">
                <a:solidFill>
                  <a:srgbClr val="1F1E1E"/>
                </a:solidFill>
                <a:latin typeface="Red Hat Text" pitchFamily="34" charset="0"/>
                <a:ea typeface="Red Hat Text" pitchFamily="34" charset="-122"/>
                <a:cs typeface="Red Hat Text" pitchFamily="34" charset="-120"/>
              </a:rPr>
              <a:t>Lift</a:t>
            </a:r>
            <a:endParaRPr lang="en-US" sz="2185" dirty="0"/>
          </a:p>
        </p:txBody>
      </p:sp>
      <p:sp>
        <p:nvSpPr>
          <p:cNvPr id="17" name="Text 14"/>
          <p:cNvSpPr/>
          <p:nvPr/>
        </p:nvSpPr>
        <p:spPr>
          <a:xfrm>
            <a:off x="1555313" y="6741914"/>
            <a:ext cx="6755487" cy="710803"/>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The ratio of observed support to expected support. A value greater than 1 indicates a positive association.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100"/>
          </a:xfrm>
          <a:prstGeom prst="rect">
            <a:avLst/>
          </a:prstGeom>
          <a:solidFill>
            <a:srgbClr val="FFFAFA"/>
          </a:solidFill>
        </p:spPr>
      </p:sp>
      <p:sp>
        <p:nvSpPr>
          <p:cNvPr id="4" name="Text 1"/>
          <p:cNvSpPr/>
          <p:nvPr/>
        </p:nvSpPr>
        <p:spPr>
          <a:xfrm>
            <a:off x="2622113" y="577334"/>
            <a:ext cx="9386054" cy="1312069"/>
          </a:xfrm>
          <a:prstGeom prst="rect">
            <a:avLst/>
          </a:prstGeom>
          <a:noFill/>
        </p:spPr>
        <p:txBody>
          <a:bodyPr wrap="square" rtlCol="0" anchor="t"/>
          <a:lstStyle/>
          <a:p>
            <a:pPr marL="0" indent="0">
              <a:lnSpc>
                <a:spcPts val="5165"/>
              </a:lnSpc>
              <a:buNone/>
            </a:pPr>
            <a:r>
              <a:rPr lang="en-US" sz="4135" dirty="0">
                <a:solidFill>
                  <a:srgbClr val="1F1E1E"/>
                </a:solidFill>
                <a:latin typeface="Red Hat Text" pitchFamily="34" charset="0"/>
                <a:ea typeface="Red Hat Text" pitchFamily="34" charset="-122"/>
                <a:cs typeface="Red Hat Text" pitchFamily="34" charset="-120"/>
              </a:rPr>
              <a:t>Techniques for Analyzing and Visualizing Market Basket Data</a:t>
            </a:r>
            <a:endParaRPr lang="en-US" sz="4135" dirty="0"/>
          </a:p>
        </p:txBody>
      </p:sp>
      <p:sp>
        <p:nvSpPr>
          <p:cNvPr id="5" name="Text 2"/>
          <p:cNvSpPr/>
          <p:nvPr/>
        </p:nvSpPr>
        <p:spPr>
          <a:xfrm>
            <a:off x="2622113" y="2309217"/>
            <a:ext cx="9386054" cy="671512"/>
          </a:xfrm>
          <a:prstGeom prst="rect">
            <a:avLst/>
          </a:prstGeom>
          <a:noFill/>
        </p:spPr>
        <p:txBody>
          <a:bodyPr wrap="square" rtlCol="0" anchor="t"/>
          <a:lstStyle/>
          <a:p>
            <a:pPr marL="0" indent="0">
              <a:lnSpc>
                <a:spcPts val="2645"/>
              </a:lnSpc>
              <a:buNone/>
            </a:pPr>
            <a:r>
              <a:rPr lang="en-US" sz="1655" dirty="0">
                <a:solidFill>
                  <a:srgbClr val="3B3535"/>
                </a:solidFill>
                <a:latin typeface="Roboto" pitchFamily="34" charset="0"/>
                <a:ea typeface="Roboto" pitchFamily="34" charset="-122"/>
                <a:cs typeface="Roboto" pitchFamily="34" charset="-120"/>
              </a:rPr>
              <a:t>The power of market basket analysis lies in the ability to identify hidden patterns among purchases. To do so, we can use various techniques such as:</a:t>
            </a:r>
            <a:endParaRPr lang="en-US" sz="1655" dirty="0"/>
          </a:p>
        </p:txBody>
      </p:sp>
      <p:sp>
        <p:nvSpPr>
          <p:cNvPr id="6" name="Shape 3"/>
          <p:cNvSpPr/>
          <p:nvPr/>
        </p:nvSpPr>
        <p:spPr>
          <a:xfrm>
            <a:off x="7294126" y="3216831"/>
            <a:ext cx="41910" cy="4437936"/>
          </a:xfrm>
          <a:prstGeom prst="rect">
            <a:avLst/>
          </a:prstGeom>
          <a:solidFill>
            <a:srgbClr val="FFE0E0"/>
          </a:solidFill>
        </p:spPr>
      </p:sp>
      <p:sp>
        <p:nvSpPr>
          <p:cNvPr id="7" name="Shape 4"/>
          <p:cNvSpPr/>
          <p:nvPr/>
        </p:nvSpPr>
        <p:spPr>
          <a:xfrm>
            <a:off x="7551241" y="3595926"/>
            <a:ext cx="734735" cy="41910"/>
          </a:xfrm>
          <a:prstGeom prst="rect">
            <a:avLst/>
          </a:prstGeom>
          <a:solidFill>
            <a:srgbClr val="FFE0E0"/>
          </a:solidFill>
        </p:spPr>
      </p:sp>
      <p:sp>
        <p:nvSpPr>
          <p:cNvPr id="8" name="Shape 5"/>
          <p:cNvSpPr/>
          <p:nvPr/>
        </p:nvSpPr>
        <p:spPr>
          <a:xfrm>
            <a:off x="7078920" y="3380780"/>
            <a:ext cx="472321" cy="472321"/>
          </a:xfrm>
          <a:prstGeom prst="roundRect">
            <a:avLst>
              <a:gd name="adj" fmla="val 26671"/>
            </a:avLst>
          </a:prstGeom>
          <a:solidFill>
            <a:srgbClr val="FFE0E0"/>
          </a:solidFill>
        </p:spPr>
      </p:sp>
      <p:sp>
        <p:nvSpPr>
          <p:cNvPr id="9" name="Text 6"/>
          <p:cNvSpPr/>
          <p:nvPr/>
        </p:nvSpPr>
        <p:spPr>
          <a:xfrm>
            <a:off x="7265491" y="3420070"/>
            <a:ext cx="99060" cy="393621"/>
          </a:xfrm>
          <a:prstGeom prst="rect">
            <a:avLst/>
          </a:prstGeom>
          <a:noFill/>
        </p:spPr>
        <p:txBody>
          <a:bodyPr wrap="none" rtlCol="0" anchor="t"/>
          <a:lstStyle/>
          <a:p>
            <a:pPr marL="0" indent="0" algn="ctr">
              <a:lnSpc>
                <a:spcPts val="3100"/>
              </a:lnSpc>
              <a:buNone/>
            </a:pPr>
            <a:r>
              <a:rPr lang="en-US" sz="2480" dirty="0">
                <a:solidFill>
                  <a:srgbClr val="1F1E1E"/>
                </a:solidFill>
                <a:latin typeface="Red Hat Text" pitchFamily="34" charset="0"/>
                <a:ea typeface="Red Hat Text" pitchFamily="34" charset="-122"/>
                <a:cs typeface="Red Hat Text" pitchFamily="34" charset="-120"/>
              </a:rPr>
              <a:t>1</a:t>
            </a:r>
            <a:endParaRPr lang="en-US" sz="2480" dirty="0"/>
          </a:p>
        </p:txBody>
      </p:sp>
      <p:sp>
        <p:nvSpPr>
          <p:cNvPr id="10" name="Text 7"/>
          <p:cNvSpPr/>
          <p:nvPr/>
        </p:nvSpPr>
        <p:spPr>
          <a:xfrm>
            <a:off x="8469749" y="3426738"/>
            <a:ext cx="2099429" cy="328017"/>
          </a:xfrm>
          <a:prstGeom prst="rect">
            <a:avLst/>
          </a:prstGeom>
          <a:noFill/>
        </p:spPr>
        <p:txBody>
          <a:bodyPr wrap="none" rtlCol="0" anchor="t"/>
          <a:lstStyle/>
          <a:p>
            <a:pPr marL="0" indent="0" algn="l">
              <a:lnSpc>
                <a:spcPts val="2585"/>
              </a:lnSpc>
              <a:buNone/>
            </a:pPr>
            <a:r>
              <a:rPr lang="en-US" sz="2065" dirty="0">
                <a:solidFill>
                  <a:srgbClr val="1F1E1E"/>
                </a:solidFill>
                <a:latin typeface="Red Hat Text" pitchFamily="34" charset="0"/>
                <a:ea typeface="Red Hat Text" pitchFamily="34" charset="-122"/>
                <a:cs typeface="Red Hat Text" pitchFamily="34" charset="-120"/>
              </a:rPr>
              <a:t>Heat Maps</a:t>
            </a:r>
            <a:endParaRPr lang="en-US" sz="2065" dirty="0"/>
          </a:p>
        </p:txBody>
      </p:sp>
      <p:sp>
        <p:nvSpPr>
          <p:cNvPr id="11" name="Text 8"/>
          <p:cNvSpPr/>
          <p:nvPr/>
        </p:nvSpPr>
        <p:spPr>
          <a:xfrm>
            <a:off x="8469749" y="3964662"/>
            <a:ext cx="3538418" cy="1007269"/>
          </a:xfrm>
          <a:prstGeom prst="rect">
            <a:avLst/>
          </a:prstGeom>
          <a:noFill/>
        </p:spPr>
        <p:txBody>
          <a:bodyPr wrap="square" rtlCol="0" anchor="t"/>
          <a:lstStyle/>
          <a:p>
            <a:pPr marL="0" indent="0" algn="l">
              <a:lnSpc>
                <a:spcPts val="2645"/>
              </a:lnSpc>
              <a:buNone/>
            </a:pPr>
            <a:r>
              <a:rPr lang="en-US" sz="1655" dirty="0">
                <a:solidFill>
                  <a:srgbClr val="3B3535"/>
                </a:solidFill>
                <a:latin typeface="Roboto" pitchFamily="34" charset="0"/>
                <a:ea typeface="Roboto" pitchFamily="34" charset="-122"/>
                <a:cs typeface="Roboto" pitchFamily="34" charset="-120"/>
              </a:rPr>
              <a:t>Visualize the relationship among different products with colours based on how often they appear together.</a:t>
            </a:r>
            <a:endParaRPr lang="en-US" sz="1655" dirty="0"/>
          </a:p>
        </p:txBody>
      </p:sp>
      <p:sp>
        <p:nvSpPr>
          <p:cNvPr id="12" name="Shape 9"/>
          <p:cNvSpPr/>
          <p:nvPr/>
        </p:nvSpPr>
        <p:spPr>
          <a:xfrm>
            <a:off x="6344186" y="4645581"/>
            <a:ext cx="734735" cy="41910"/>
          </a:xfrm>
          <a:prstGeom prst="rect">
            <a:avLst/>
          </a:prstGeom>
          <a:solidFill>
            <a:srgbClr val="FFE0E0"/>
          </a:solidFill>
        </p:spPr>
      </p:sp>
      <p:sp>
        <p:nvSpPr>
          <p:cNvPr id="13" name="Shape 10"/>
          <p:cNvSpPr/>
          <p:nvPr/>
        </p:nvSpPr>
        <p:spPr>
          <a:xfrm>
            <a:off x="7078920" y="4430435"/>
            <a:ext cx="472321" cy="472321"/>
          </a:xfrm>
          <a:prstGeom prst="roundRect">
            <a:avLst>
              <a:gd name="adj" fmla="val 26671"/>
            </a:avLst>
          </a:prstGeom>
          <a:solidFill>
            <a:srgbClr val="FFE0E0"/>
          </a:solidFill>
        </p:spPr>
      </p:sp>
      <p:sp>
        <p:nvSpPr>
          <p:cNvPr id="14" name="Text 11"/>
          <p:cNvSpPr/>
          <p:nvPr/>
        </p:nvSpPr>
        <p:spPr>
          <a:xfrm>
            <a:off x="7231201" y="4469725"/>
            <a:ext cx="167640" cy="393621"/>
          </a:xfrm>
          <a:prstGeom prst="rect">
            <a:avLst/>
          </a:prstGeom>
          <a:noFill/>
        </p:spPr>
        <p:txBody>
          <a:bodyPr wrap="none" rtlCol="0" anchor="t"/>
          <a:lstStyle/>
          <a:p>
            <a:pPr marL="0" indent="0" algn="ctr">
              <a:lnSpc>
                <a:spcPts val="3100"/>
              </a:lnSpc>
              <a:buNone/>
            </a:pPr>
            <a:r>
              <a:rPr lang="en-US" sz="2480" dirty="0">
                <a:solidFill>
                  <a:srgbClr val="1F1E1E"/>
                </a:solidFill>
                <a:latin typeface="Red Hat Text" pitchFamily="34" charset="0"/>
                <a:ea typeface="Red Hat Text" pitchFamily="34" charset="-122"/>
                <a:cs typeface="Red Hat Text" pitchFamily="34" charset="-120"/>
              </a:rPr>
              <a:t>2</a:t>
            </a:r>
            <a:endParaRPr lang="en-US" sz="2480" dirty="0"/>
          </a:p>
        </p:txBody>
      </p:sp>
      <p:sp>
        <p:nvSpPr>
          <p:cNvPr id="15" name="Text 12"/>
          <p:cNvSpPr/>
          <p:nvPr/>
        </p:nvSpPr>
        <p:spPr>
          <a:xfrm>
            <a:off x="4060984" y="4476393"/>
            <a:ext cx="2099429" cy="328017"/>
          </a:xfrm>
          <a:prstGeom prst="rect">
            <a:avLst/>
          </a:prstGeom>
          <a:noFill/>
        </p:spPr>
        <p:txBody>
          <a:bodyPr wrap="none" rtlCol="0" anchor="t"/>
          <a:lstStyle/>
          <a:p>
            <a:pPr marL="0" indent="0" algn="r">
              <a:lnSpc>
                <a:spcPts val="2585"/>
              </a:lnSpc>
              <a:buNone/>
            </a:pPr>
            <a:r>
              <a:rPr lang="en-US" sz="2065" dirty="0">
                <a:solidFill>
                  <a:srgbClr val="1F1E1E"/>
                </a:solidFill>
                <a:latin typeface="Red Hat Text" pitchFamily="34" charset="0"/>
                <a:ea typeface="Red Hat Text" pitchFamily="34" charset="-122"/>
                <a:cs typeface="Red Hat Text" pitchFamily="34" charset="-120"/>
              </a:rPr>
              <a:t>Chord Diagrams</a:t>
            </a:r>
            <a:endParaRPr lang="en-US" sz="2065" dirty="0"/>
          </a:p>
        </p:txBody>
      </p:sp>
      <p:sp>
        <p:nvSpPr>
          <p:cNvPr id="16" name="Text 13"/>
          <p:cNvSpPr/>
          <p:nvPr/>
        </p:nvSpPr>
        <p:spPr>
          <a:xfrm>
            <a:off x="2622113" y="5014317"/>
            <a:ext cx="3538299" cy="1343025"/>
          </a:xfrm>
          <a:prstGeom prst="rect">
            <a:avLst/>
          </a:prstGeom>
          <a:noFill/>
        </p:spPr>
        <p:txBody>
          <a:bodyPr wrap="square" rtlCol="0" anchor="t"/>
          <a:lstStyle/>
          <a:p>
            <a:pPr marL="0" indent="0" algn="r">
              <a:lnSpc>
                <a:spcPts val="2645"/>
              </a:lnSpc>
              <a:buNone/>
            </a:pPr>
            <a:r>
              <a:rPr lang="en-US" sz="1655" dirty="0">
                <a:solidFill>
                  <a:srgbClr val="3B3535"/>
                </a:solidFill>
                <a:latin typeface="Roboto" pitchFamily="34" charset="0"/>
                <a:ea typeface="Roboto" pitchFamily="34" charset="-122"/>
                <a:cs typeface="Roboto" pitchFamily="34" charset="-120"/>
              </a:rPr>
              <a:t>Visualize the relationship among different products with arcs or ribbons based on how often they appear together.</a:t>
            </a:r>
            <a:endParaRPr lang="en-US" sz="1655" dirty="0"/>
          </a:p>
        </p:txBody>
      </p:sp>
      <p:sp>
        <p:nvSpPr>
          <p:cNvPr id="17" name="Shape 14"/>
          <p:cNvSpPr/>
          <p:nvPr/>
        </p:nvSpPr>
        <p:spPr>
          <a:xfrm>
            <a:off x="7551241" y="5900857"/>
            <a:ext cx="734735" cy="41910"/>
          </a:xfrm>
          <a:prstGeom prst="rect">
            <a:avLst/>
          </a:prstGeom>
          <a:solidFill>
            <a:srgbClr val="FFE0E0"/>
          </a:solidFill>
        </p:spPr>
      </p:sp>
      <p:sp>
        <p:nvSpPr>
          <p:cNvPr id="18" name="Shape 15"/>
          <p:cNvSpPr/>
          <p:nvPr/>
        </p:nvSpPr>
        <p:spPr>
          <a:xfrm>
            <a:off x="7078920" y="5685711"/>
            <a:ext cx="472321" cy="472321"/>
          </a:xfrm>
          <a:prstGeom prst="roundRect">
            <a:avLst>
              <a:gd name="adj" fmla="val 26671"/>
            </a:avLst>
          </a:prstGeom>
          <a:solidFill>
            <a:srgbClr val="FFE0E0"/>
          </a:solidFill>
        </p:spPr>
      </p:sp>
      <p:sp>
        <p:nvSpPr>
          <p:cNvPr id="19" name="Text 16"/>
          <p:cNvSpPr/>
          <p:nvPr/>
        </p:nvSpPr>
        <p:spPr>
          <a:xfrm>
            <a:off x="7223581" y="5725001"/>
            <a:ext cx="182880" cy="393621"/>
          </a:xfrm>
          <a:prstGeom prst="rect">
            <a:avLst/>
          </a:prstGeom>
          <a:noFill/>
        </p:spPr>
        <p:txBody>
          <a:bodyPr wrap="none" rtlCol="0" anchor="t"/>
          <a:lstStyle/>
          <a:p>
            <a:pPr marL="0" indent="0" algn="ctr">
              <a:lnSpc>
                <a:spcPts val="3100"/>
              </a:lnSpc>
              <a:buNone/>
            </a:pPr>
            <a:r>
              <a:rPr lang="en-US" sz="2480" dirty="0">
                <a:solidFill>
                  <a:srgbClr val="1F1E1E"/>
                </a:solidFill>
                <a:latin typeface="Red Hat Text" pitchFamily="34" charset="0"/>
                <a:ea typeface="Red Hat Text" pitchFamily="34" charset="-122"/>
                <a:cs typeface="Red Hat Text" pitchFamily="34" charset="-120"/>
              </a:rPr>
              <a:t>3</a:t>
            </a:r>
            <a:endParaRPr lang="en-US" sz="2480" dirty="0"/>
          </a:p>
        </p:txBody>
      </p:sp>
      <p:sp>
        <p:nvSpPr>
          <p:cNvPr id="20" name="Text 17"/>
          <p:cNvSpPr/>
          <p:nvPr/>
        </p:nvSpPr>
        <p:spPr>
          <a:xfrm>
            <a:off x="8469749" y="5731669"/>
            <a:ext cx="2099429" cy="328017"/>
          </a:xfrm>
          <a:prstGeom prst="rect">
            <a:avLst/>
          </a:prstGeom>
          <a:noFill/>
        </p:spPr>
        <p:txBody>
          <a:bodyPr wrap="none" rtlCol="0" anchor="t"/>
          <a:lstStyle/>
          <a:p>
            <a:pPr marL="0" indent="0" algn="l">
              <a:lnSpc>
                <a:spcPts val="2585"/>
              </a:lnSpc>
              <a:buNone/>
            </a:pPr>
            <a:r>
              <a:rPr lang="en-US" sz="2065" dirty="0">
                <a:solidFill>
                  <a:srgbClr val="1F1E1E"/>
                </a:solidFill>
                <a:latin typeface="Red Hat Text" pitchFamily="34" charset="0"/>
                <a:ea typeface="Red Hat Text" pitchFamily="34" charset="-122"/>
                <a:cs typeface="Red Hat Text" pitchFamily="34" charset="-120"/>
              </a:rPr>
              <a:t>Trees</a:t>
            </a:r>
            <a:endParaRPr lang="en-US" sz="2065" dirty="0"/>
          </a:p>
        </p:txBody>
      </p:sp>
      <p:sp>
        <p:nvSpPr>
          <p:cNvPr id="21" name="Text 18"/>
          <p:cNvSpPr/>
          <p:nvPr/>
        </p:nvSpPr>
        <p:spPr>
          <a:xfrm>
            <a:off x="8469749" y="6269593"/>
            <a:ext cx="3538418" cy="1007269"/>
          </a:xfrm>
          <a:prstGeom prst="rect">
            <a:avLst/>
          </a:prstGeom>
          <a:noFill/>
        </p:spPr>
        <p:txBody>
          <a:bodyPr wrap="square" rtlCol="0" anchor="t"/>
          <a:lstStyle/>
          <a:p>
            <a:pPr marL="0" indent="0" algn="l">
              <a:lnSpc>
                <a:spcPts val="2645"/>
              </a:lnSpc>
              <a:buNone/>
            </a:pPr>
            <a:r>
              <a:rPr lang="en-US" sz="1655" dirty="0">
                <a:solidFill>
                  <a:srgbClr val="3B3535"/>
                </a:solidFill>
                <a:latin typeface="Roboto" pitchFamily="34" charset="0"/>
                <a:ea typeface="Roboto" pitchFamily="34" charset="-122"/>
                <a:cs typeface="Roboto" pitchFamily="34" charset="-120"/>
              </a:rPr>
              <a:t>Visualize hierarchical relationships among different products based on customer purchase patterns.</a:t>
            </a:r>
            <a:endParaRPr lang="en-US" sz="165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sp>
        <p:nvSpPr>
          <p:cNvPr id="4" name="Text 1"/>
          <p:cNvSpPr/>
          <p:nvPr/>
        </p:nvSpPr>
        <p:spPr>
          <a:xfrm>
            <a:off x="2348389" y="1500188"/>
            <a:ext cx="9933503" cy="1388745"/>
          </a:xfrm>
          <a:prstGeom prst="rect">
            <a:avLst/>
          </a:prstGeom>
          <a:noFill/>
        </p:spPr>
        <p:txBody>
          <a:bodyPr wrap="square" rtlCol="0" anchor="t"/>
          <a:lstStyle/>
          <a:p>
            <a:pPr marL="0" indent="0">
              <a:lnSpc>
                <a:spcPts val="5470"/>
              </a:lnSpc>
              <a:buNone/>
            </a:pPr>
            <a:r>
              <a:rPr lang="en-US" sz="4375" dirty="0">
                <a:solidFill>
                  <a:srgbClr val="1F1E1E"/>
                </a:solidFill>
                <a:latin typeface="Red Hat Text" pitchFamily="34" charset="0"/>
                <a:ea typeface="Red Hat Text" pitchFamily="34" charset="-122"/>
                <a:cs typeface="Red Hat Text" pitchFamily="34" charset="-120"/>
              </a:rPr>
              <a:t>Real-world applications of market basket insights</a:t>
            </a:r>
            <a:endParaRPr lang="en-US" sz="4375" dirty="0"/>
          </a:p>
        </p:txBody>
      </p:sp>
      <p:sp>
        <p:nvSpPr>
          <p:cNvPr id="5" name="Text 2"/>
          <p:cNvSpPr/>
          <p:nvPr/>
        </p:nvSpPr>
        <p:spPr>
          <a:xfrm>
            <a:off x="2348389" y="3333274"/>
            <a:ext cx="9933503" cy="710803"/>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Market basket analysis is widely used in various industries to generate insights and optimize business practices. Here are some examples:</a:t>
            </a:r>
            <a:endParaRPr lang="en-US" sz="1750" dirty="0"/>
          </a:p>
        </p:txBody>
      </p:sp>
      <p:sp>
        <p:nvSpPr>
          <p:cNvPr id="6" name="Shape 3"/>
          <p:cNvSpPr/>
          <p:nvPr/>
        </p:nvSpPr>
        <p:spPr>
          <a:xfrm>
            <a:off x="2348389" y="4293989"/>
            <a:ext cx="3163014" cy="2435304"/>
          </a:xfrm>
          <a:prstGeom prst="roundRect">
            <a:avLst>
              <a:gd name="adj" fmla="val 5474"/>
            </a:avLst>
          </a:prstGeom>
          <a:solidFill>
            <a:srgbClr val="FFE0E0"/>
          </a:solidFill>
        </p:spPr>
      </p:sp>
      <p:sp>
        <p:nvSpPr>
          <p:cNvPr id="7" name="Text 4"/>
          <p:cNvSpPr/>
          <p:nvPr/>
        </p:nvSpPr>
        <p:spPr>
          <a:xfrm>
            <a:off x="2570559" y="4516160"/>
            <a:ext cx="2221944" cy="347186"/>
          </a:xfrm>
          <a:prstGeom prst="rect">
            <a:avLst/>
          </a:prstGeom>
          <a:noFill/>
        </p:spPr>
        <p:txBody>
          <a:bodyPr wrap="none" rtlCol="0" anchor="t"/>
          <a:lstStyle/>
          <a:p>
            <a:pPr marL="0" indent="0">
              <a:lnSpc>
                <a:spcPts val="2735"/>
              </a:lnSpc>
              <a:buNone/>
            </a:pPr>
            <a:r>
              <a:rPr lang="en-US" sz="2185" dirty="0">
                <a:solidFill>
                  <a:srgbClr val="1F1E1E"/>
                </a:solidFill>
                <a:latin typeface="Red Hat Text" pitchFamily="34" charset="0"/>
                <a:ea typeface="Red Hat Text" pitchFamily="34" charset="-122"/>
                <a:cs typeface="Red Hat Text" pitchFamily="34" charset="-120"/>
              </a:rPr>
              <a:t>Grocery Stores</a:t>
            </a:r>
            <a:endParaRPr lang="en-US" sz="2185" dirty="0"/>
          </a:p>
        </p:txBody>
      </p:sp>
      <p:sp>
        <p:nvSpPr>
          <p:cNvPr id="8" name="Text 5"/>
          <p:cNvSpPr/>
          <p:nvPr/>
        </p:nvSpPr>
        <p:spPr>
          <a:xfrm>
            <a:off x="2570559" y="5085517"/>
            <a:ext cx="2718673" cy="1066205"/>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Adjust store layouts to better group frequent item purchases together.</a:t>
            </a:r>
            <a:endParaRPr lang="en-US" sz="1750" dirty="0"/>
          </a:p>
        </p:txBody>
      </p:sp>
      <p:sp>
        <p:nvSpPr>
          <p:cNvPr id="9" name="Shape 6"/>
          <p:cNvSpPr/>
          <p:nvPr/>
        </p:nvSpPr>
        <p:spPr>
          <a:xfrm>
            <a:off x="5733574" y="4293989"/>
            <a:ext cx="3163014" cy="2435304"/>
          </a:xfrm>
          <a:prstGeom prst="roundRect">
            <a:avLst>
              <a:gd name="adj" fmla="val 5474"/>
            </a:avLst>
          </a:prstGeom>
          <a:solidFill>
            <a:srgbClr val="FFE0E0"/>
          </a:solidFill>
        </p:spPr>
      </p:sp>
      <p:sp>
        <p:nvSpPr>
          <p:cNvPr id="10" name="Text 7"/>
          <p:cNvSpPr/>
          <p:nvPr/>
        </p:nvSpPr>
        <p:spPr>
          <a:xfrm>
            <a:off x="5955744" y="4516160"/>
            <a:ext cx="2221944" cy="347186"/>
          </a:xfrm>
          <a:prstGeom prst="rect">
            <a:avLst/>
          </a:prstGeom>
          <a:noFill/>
        </p:spPr>
        <p:txBody>
          <a:bodyPr wrap="none" rtlCol="0" anchor="t"/>
          <a:lstStyle/>
          <a:p>
            <a:pPr marL="0" indent="0">
              <a:lnSpc>
                <a:spcPts val="2735"/>
              </a:lnSpc>
              <a:buNone/>
            </a:pPr>
            <a:r>
              <a:rPr lang="en-US" sz="2185" dirty="0">
                <a:solidFill>
                  <a:srgbClr val="1F1E1E"/>
                </a:solidFill>
                <a:latin typeface="Red Hat Text" pitchFamily="34" charset="0"/>
                <a:ea typeface="Red Hat Text" pitchFamily="34" charset="-122"/>
                <a:cs typeface="Red Hat Text" pitchFamily="34" charset="-120"/>
              </a:rPr>
              <a:t>E-commerce</a:t>
            </a:r>
            <a:endParaRPr lang="en-US" sz="2185" dirty="0"/>
          </a:p>
        </p:txBody>
      </p:sp>
      <p:sp>
        <p:nvSpPr>
          <p:cNvPr id="11" name="Text 8"/>
          <p:cNvSpPr/>
          <p:nvPr/>
        </p:nvSpPr>
        <p:spPr>
          <a:xfrm>
            <a:off x="5955744" y="5085517"/>
            <a:ext cx="2718673" cy="1421606"/>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Recommend similar products to customers based on their past purchase history.</a:t>
            </a:r>
            <a:endParaRPr lang="en-US" sz="1750" dirty="0"/>
          </a:p>
        </p:txBody>
      </p:sp>
      <p:sp>
        <p:nvSpPr>
          <p:cNvPr id="12" name="Shape 9"/>
          <p:cNvSpPr/>
          <p:nvPr/>
        </p:nvSpPr>
        <p:spPr>
          <a:xfrm>
            <a:off x="9118759" y="4293989"/>
            <a:ext cx="3163014" cy="2435304"/>
          </a:xfrm>
          <a:prstGeom prst="roundRect">
            <a:avLst>
              <a:gd name="adj" fmla="val 5474"/>
            </a:avLst>
          </a:prstGeom>
          <a:solidFill>
            <a:srgbClr val="FFE0E0"/>
          </a:solidFill>
        </p:spPr>
      </p:sp>
      <p:sp>
        <p:nvSpPr>
          <p:cNvPr id="13" name="Text 10"/>
          <p:cNvSpPr/>
          <p:nvPr/>
        </p:nvSpPr>
        <p:spPr>
          <a:xfrm>
            <a:off x="9340929" y="4516160"/>
            <a:ext cx="2221944" cy="347186"/>
          </a:xfrm>
          <a:prstGeom prst="rect">
            <a:avLst/>
          </a:prstGeom>
          <a:noFill/>
        </p:spPr>
        <p:txBody>
          <a:bodyPr wrap="none" rtlCol="0" anchor="t"/>
          <a:lstStyle/>
          <a:p>
            <a:pPr marL="0" indent="0">
              <a:lnSpc>
                <a:spcPts val="2735"/>
              </a:lnSpc>
              <a:buNone/>
            </a:pPr>
            <a:r>
              <a:rPr lang="en-US" sz="2185" dirty="0">
                <a:solidFill>
                  <a:srgbClr val="1F1E1E"/>
                </a:solidFill>
                <a:latin typeface="Red Hat Text" pitchFamily="34" charset="0"/>
                <a:ea typeface="Red Hat Text" pitchFamily="34" charset="-122"/>
                <a:cs typeface="Red Hat Text" pitchFamily="34" charset="-120"/>
              </a:rPr>
              <a:t>Restaurants</a:t>
            </a:r>
            <a:endParaRPr lang="en-US" sz="2185" dirty="0"/>
          </a:p>
        </p:txBody>
      </p:sp>
      <p:sp>
        <p:nvSpPr>
          <p:cNvPr id="14" name="Text 11"/>
          <p:cNvSpPr/>
          <p:nvPr/>
        </p:nvSpPr>
        <p:spPr>
          <a:xfrm>
            <a:off x="9340929" y="5085517"/>
            <a:ext cx="2718673" cy="1421606"/>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Create combo deals to entice customers to purchase groups of related items.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sp>
        <p:nvSpPr>
          <p:cNvPr id="4" name="Text 1"/>
          <p:cNvSpPr/>
          <p:nvPr/>
        </p:nvSpPr>
        <p:spPr>
          <a:xfrm>
            <a:off x="2447568" y="598765"/>
            <a:ext cx="9735264" cy="1360884"/>
          </a:xfrm>
          <a:prstGeom prst="rect">
            <a:avLst/>
          </a:prstGeom>
          <a:noFill/>
        </p:spPr>
        <p:txBody>
          <a:bodyPr wrap="square" rtlCol="0" anchor="t"/>
          <a:lstStyle/>
          <a:p>
            <a:pPr marL="0" indent="0">
              <a:lnSpc>
                <a:spcPts val="5360"/>
              </a:lnSpc>
              <a:buNone/>
            </a:pPr>
            <a:r>
              <a:rPr lang="en-US" sz="4285" dirty="0">
                <a:solidFill>
                  <a:srgbClr val="1F1E1E"/>
                </a:solidFill>
                <a:latin typeface="Red Hat Text" pitchFamily="34" charset="0"/>
                <a:ea typeface="Red Hat Text" pitchFamily="34" charset="-122"/>
                <a:cs typeface="Red Hat Text" pitchFamily="34" charset="-120"/>
              </a:rPr>
              <a:t>Surprising Insights from Market Basket Analysis</a:t>
            </a:r>
            <a:endParaRPr lang="en-US" sz="4285" dirty="0"/>
          </a:p>
        </p:txBody>
      </p:sp>
      <p:sp>
        <p:nvSpPr>
          <p:cNvPr id="5" name="Text 2"/>
          <p:cNvSpPr/>
          <p:nvPr/>
        </p:nvSpPr>
        <p:spPr>
          <a:xfrm>
            <a:off x="2447568" y="2395061"/>
            <a:ext cx="9735264" cy="696754"/>
          </a:xfrm>
          <a:prstGeom prst="rect">
            <a:avLst/>
          </a:prstGeom>
          <a:noFill/>
        </p:spPr>
        <p:txBody>
          <a:bodyPr wrap="square" rtlCol="0" anchor="t"/>
          <a:lstStyle/>
          <a:p>
            <a:pPr marL="0" indent="0">
              <a:lnSpc>
                <a:spcPts val="2745"/>
              </a:lnSpc>
              <a:buNone/>
            </a:pPr>
            <a:r>
              <a:rPr lang="en-US" sz="1715" dirty="0">
                <a:solidFill>
                  <a:srgbClr val="3B3535"/>
                </a:solidFill>
                <a:latin typeface="Roboto" pitchFamily="34" charset="0"/>
                <a:ea typeface="Roboto" pitchFamily="34" charset="-122"/>
                <a:cs typeface="Roboto" pitchFamily="34" charset="-120"/>
              </a:rPr>
              <a:t>Market basket analysis often reveals surprising and unexpected customer behaviour. Here are some surprising insights:</a:t>
            </a:r>
            <a:endParaRPr lang="en-US" sz="1715" dirty="0"/>
          </a:p>
        </p:txBody>
      </p:sp>
      <p:sp>
        <p:nvSpPr>
          <p:cNvPr id="6" name="Shape 3"/>
          <p:cNvSpPr/>
          <p:nvPr/>
        </p:nvSpPr>
        <p:spPr>
          <a:xfrm>
            <a:off x="7293531" y="3336727"/>
            <a:ext cx="43458" cy="4294108"/>
          </a:xfrm>
          <a:prstGeom prst="rect">
            <a:avLst/>
          </a:prstGeom>
          <a:solidFill>
            <a:srgbClr val="FFE0E0"/>
          </a:solidFill>
        </p:spPr>
      </p:sp>
      <p:sp>
        <p:nvSpPr>
          <p:cNvPr id="7" name="Shape 4"/>
          <p:cNvSpPr/>
          <p:nvPr/>
        </p:nvSpPr>
        <p:spPr>
          <a:xfrm>
            <a:off x="7560171" y="3729930"/>
            <a:ext cx="762119" cy="43458"/>
          </a:xfrm>
          <a:prstGeom prst="rect">
            <a:avLst/>
          </a:prstGeom>
          <a:solidFill>
            <a:srgbClr val="FFE0E0"/>
          </a:solidFill>
        </p:spPr>
      </p:sp>
      <p:sp>
        <p:nvSpPr>
          <p:cNvPr id="8" name="Shape 5"/>
          <p:cNvSpPr/>
          <p:nvPr/>
        </p:nvSpPr>
        <p:spPr>
          <a:xfrm>
            <a:off x="7070229" y="3506748"/>
            <a:ext cx="489942" cy="489942"/>
          </a:xfrm>
          <a:prstGeom prst="roundRect">
            <a:avLst>
              <a:gd name="adj" fmla="val 26668"/>
            </a:avLst>
          </a:prstGeom>
          <a:solidFill>
            <a:srgbClr val="FFE0E0"/>
          </a:solidFill>
        </p:spPr>
      </p:sp>
      <p:sp>
        <p:nvSpPr>
          <p:cNvPr id="9" name="Text 6"/>
          <p:cNvSpPr/>
          <p:nvPr/>
        </p:nvSpPr>
        <p:spPr>
          <a:xfrm>
            <a:off x="7265610" y="3547586"/>
            <a:ext cx="99060" cy="408146"/>
          </a:xfrm>
          <a:prstGeom prst="rect">
            <a:avLst/>
          </a:prstGeom>
          <a:noFill/>
        </p:spPr>
        <p:txBody>
          <a:bodyPr wrap="none" rtlCol="0" anchor="t"/>
          <a:lstStyle/>
          <a:p>
            <a:pPr marL="0" indent="0" algn="ctr">
              <a:lnSpc>
                <a:spcPts val="3215"/>
              </a:lnSpc>
              <a:buNone/>
            </a:pPr>
            <a:r>
              <a:rPr lang="en-US" sz="2570" dirty="0">
                <a:solidFill>
                  <a:srgbClr val="1F1E1E"/>
                </a:solidFill>
                <a:latin typeface="Red Hat Text" pitchFamily="34" charset="0"/>
                <a:ea typeface="Red Hat Text" pitchFamily="34" charset="-122"/>
                <a:cs typeface="Red Hat Text" pitchFamily="34" charset="-120"/>
              </a:rPr>
              <a:t>1</a:t>
            </a:r>
            <a:endParaRPr lang="en-US" sz="2570" dirty="0"/>
          </a:p>
        </p:txBody>
      </p:sp>
      <p:sp>
        <p:nvSpPr>
          <p:cNvPr id="10" name="Text 7"/>
          <p:cNvSpPr/>
          <p:nvPr/>
        </p:nvSpPr>
        <p:spPr>
          <a:xfrm>
            <a:off x="8512850" y="3554373"/>
            <a:ext cx="2177534" cy="340162"/>
          </a:xfrm>
          <a:prstGeom prst="rect">
            <a:avLst/>
          </a:prstGeom>
          <a:noFill/>
        </p:spPr>
        <p:txBody>
          <a:bodyPr wrap="none" rtlCol="0" anchor="t"/>
          <a:lstStyle/>
          <a:p>
            <a:pPr marL="0" indent="0" algn="l">
              <a:lnSpc>
                <a:spcPts val="2680"/>
              </a:lnSpc>
              <a:buNone/>
            </a:pPr>
            <a:r>
              <a:rPr lang="en-US" sz="2145" dirty="0">
                <a:solidFill>
                  <a:srgbClr val="1F1E1E"/>
                </a:solidFill>
                <a:latin typeface="Red Hat Text" pitchFamily="34" charset="0"/>
                <a:ea typeface="Red Hat Text" pitchFamily="34" charset="-122"/>
                <a:cs typeface="Red Hat Text" pitchFamily="34" charset="-120"/>
              </a:rPr>
              <a:t>Beer and Diapers</a:t>
            </a:r>
            <a:endParaRPr lang="en-US" sz="2145" dirty="0"/>
          </a:p>
        </p:txBody>
      </p:sp>
      <p:sp>
        <p:nvSpPr>
          <p:cNvPr id="11" name="Text 8"/>
          <p:cNvSpPr/>
          <p:nvPr/>
        </p:nvSpPr>
        <p:spPr>
          <a:xfrm>
            <a:off x="8512850" y="4112181"/>
            <a:ext cx="3669983" cy="1045131"/>
          </a:xfrm>
          <a:prstGeom prst="rect">
            <a:avLst/>
          </a:prstGeom>
          <a:noFill/>
        </p:spPr>
        <p:txBody>
          <a:bodyPr wrap="square" rtlCol="0" anchor="t"/>
          <a:lstStyle/>
          <a:p>
            <a:pPr marL="0" indent="0" algn="l">
              <a:lnSpc>
                <a:spcPts val="2745"/>
              </a:lnSpc>
              <a:buNone/>
            </a:pPr>
            <a:r>
              <a:rPr lang="en-US" sz="1715" dirty="0">
                <a:solidFill>
                  <a:srgbClr val="3B3535"/>
                </a:solidFill>
                <a:latin typeface="Roboto" pitchFamily="34" charset="0"/>
                <a:ea typeface="Roboto" pitchFamily="34" charset="-122"/>
                <a:cs typeface="Roboto" pitchFamily="34" charset="-120"/>
              </a:rPr>
              <a:t>Men who were sent to purchase diapers were also likely to purchase beer.</a:t>
            </a:r>
            <a:endParaRPr lang="en-US" sz="1715" dirty="0"/>
          </a:p>
        </p:txBody>
      </p:sp>
      <p:sp>
        <p:nvSpPr>
          <p:cNvPr id="12" name="Shape 9"/>
          <p:cNvSpPr/>
          <p:nvPr/>
        </p:nvSpPr>
        <p:spPr>
          <a:xfrm>
            <a:off x="6308110" y="4818519"/>
            <a:ext cx="762119" cy="43458"/>
          </a:xfrm>
          <a:prstGeom prst="rect">
            <a:avLst/>
          </a:prstGeom>
          <a:solidFill>
            <a:srgbClr val="FFE0E0"/>
          </a:solidFill>
        </p:spPr>
      </p:sp>
      <p:sp>
        <p:nvSpPr>
          <p:cNvPr id="13" name="Shape 10"/>
          <p:cNvSpPr/>
          <p:nvPr/>
        </p:nvSpPr>
        <p:spPr>
          <a:xfrm>
            <a:off x="7070229" y="4595336"/>
            <a:ext cx="489942" cy="489942"/>
          </a:xfrm>
          <a:prstGeom prst="roundRect">
            <a:avLst>
              <a:gd name="adj" fmla="val 26668"/>
            </a:avLst>
          </a:prstGeom>
          <a:solidFill>
            <a:srgbClr val="FFE0E0"/>
          </a:solidFill>
        </p:spPr>
      </p:sp>
      <p:sp>
        <p:nvSpPr>
          <p:cNvPr id="14" name="Text 11"/>
          <p:cNvSpPr/>
          <p:nvPr/>
        </p:nvSpPr>
        <p:spPr>
          <a:xfrm>
            <a:off x="7223700" y="4636175"/>
            <a:ext cx="182880" cy="408146"/>
          </a:xfrm>
          <a:prstGeom prst="rect">
            <a:avLst/>
          </a:prstGeom>
          <a:noFill/>
        </p:spPr>
        <p:txBody>
          <a:bodyPr wrap="none" rtlCol="0" anchor="t"/>
          <a:lstStyle/>
          <a:p>
            <a:pPr marL="0" indent="0" algn="ctr">
              <a:lnSpc>
                <a:spcPts val="3215"/>
              </a:lnSpc>
              <a:buNone/>
            </a:pPr>
            <a:r>
              <a:rPr lang="en-US" sz="2570" dirty="0">
                <a:solidFill>
                  <a:srgbClr val="1F1E1E"/>
                </a:solidFill>
                <a:latin typeface="Red Hat Text" pitchFamily="34" charset="0"/>
                <a:ea typeface="Red Hat Text" pitchFamily="34" charset="-122"/>
                <a:cs typeface="Red Hat Text" pitchFamily="34" charset="-120"/>
              </a:rPr>
              <a:t>2</a:t>
            </a:r>
            <a:endParaRPr lang="en-US" sz="2570" dirty="0"/>
          </a:p>
        </p:txBody>
      </p:sp>
      <p:sp>
        <p:nvSpPr>
          <p:cNvPr id="15" name="Text 12"/>
          <p:cNvSpPr/>
          <p:nvPr/>
        </p:nvSpPr>
        <p:spPr>
          <a:xfrm>
            <a:off x="2909530" y="4642961"/>
            <a:ext cx="3208020" cy="340162"/>
          </a:xfrm>
          <a:prstGeom prst="rect">
            <a:avLst/>
          </a:prstGeom>
          <a:noFill/>
        </p:spPr>
        <p:txBody>
          <a:bodyPr wrap="none" rtlCol="0" anchor="t"/>
          <a:lstStyle/>
          <a:p>
            <a:pPr marL="0" indent="0" algn="r">
              <a:lnSpc>
                <a:spcPts val="2680"/>
              </a:lnSpc>
              <a:buNone/>
            </a:pPr>
            <a:r>
              <a:rPr lang="en-US" sz="2145" dirty="0">
                <a:solidFill>
                  <a:srgbClr val="1F1E1E"/>
                </a:solidFill>
                <a:latin typeface="Red Hat Text" pitchFamily="34" charset="0"/>
                <a:ea typeface="Red Hat Text" pitchFamily="34" charset="-122"/>
                <a:cs typeface="Red Hat Text" pitchFamily="34" charset="-120"/>
              </a:rPr>
              <a:t>Avocado Toast and Coffee</a:t>
            </a:r>
            <a:endParaRPr lang="en-US" sz="2145" dirty="0"/>
          </a:p>
        </p:txBody>
      </p:sp>
      <p:sp>
        <p:nvSpPr>
          <p:cNvPr id="16" name="Text 13"/>
          <p:cNvSpPr/>
          <p:nvPr/>
        </p:nvSpPr>
        <p:spPr>
          <a:xfrm>
            <a:off x="2447568" y="5200769"/>
            <a:ext cx="3669983" cy="696754"/>
          </a:xfrm>
          <a:prstGeom prst="rect">
            <a:avLst/>
          </a:prstGeom>
          <a:noFill/>
        </p:spPr>
        <p:txBody>
          <a:bodyPr wrap="square" rtlCol="0" anchor="t"/>
          <a:lstStyle/>
          <a:p>
            <a:pPr marL="0" indent="0" algn="r">
              <a:lnSpc>
                <a:spcPts val="2745"/>
              </a:lnSpc>
              <a:buNone/>
            </a:pPr>
            <a:r>
              <a:rPr lang="en-US" sz="1715" dirty="0">
                <a:solidFill>
                  <a:srgbClr val="3B3535"/>
                </a:solidFill>
                <a:latin typeface="Roboto" pitchFamily="34" charset="0"/>
                <a:ea typeface="Roboto" pitchFamily="34" charset="-122"/>
                <a:cs typeface="Roboto" pitchFamily="34" charset="-120"/>
              </a:rPr>
              <a:t>Customers who purchased avocado toast also tended to purchase coffee.</a:t>
            </a:r>
            <a:endParaRPr lang="en-US" sz="1715" dirty="0"/>
          </a:p>
        </p:txBody>
      </p:sp>
      <p:sp>
        <p:nvSpPr>
          <p:cNvPr id="17" name="Shape 14"/>
          <p:cNvSpPr/>
          <p:nvPr/>
        </p:nvSpPr>
        <p:spPr>
          <a:xfrm>
            <a:off x="7560171" y="5985808"/>
            <a:ext cx="762119" cy="43458"/>
          </a:xfrm>
          <a:prstGeom prst="rect">
            <a:avLst/>
          </a:prstGeom>
          <a:solidFill>
            <a:srgbClr val="FFE0E0"/>
          </a:solidFill>
        </p:spPr>
      </p:sp>
      <p:sp>
        <p:nvSpPr>
          <p:cNvPr id="18" name="Shape 15"/>
          <p:cNvSpPr/>
          <p:nvPr/>
        </p:nvSpPr>
        <p:spPr>
          <a:xfrm>
            <a:off x="7070229" y="5762625"/>
            <a:ext cx="489942" cy="489942"/>
          </a:xfrm>
          <a:prstGeom prst="roundRect">
            <a:avLst>
              <a:gd name="adj" fmla="val 26668"/>
            </a:avLst>
          </a:prstGeom>
          <a:solidFill>
            <a:srgbClr val="FFE0E0"/>
          </a:solidFill>
        </p:spPr>
      </p:sp>
      <p:sp>
        <p:nvSpPr>
          <p:cNvPr id="19" name="Text 16"/>
          <p:cNvSpPr/>
          <p:nvPr/>
        </p:nvSpPr>
        <p:spPr>
          <a:xfrm>
            <a:off x="7219890" y="5803463"/>
            <a:ext cx="190500" cy="408146"/>
          </a:xfrm>
          <a:prstGeom prst="rect">
            <a:avLst/>
          </a:prstGeom>
          <a:noFill/>
        </p:spPr>
        <p:txBody>
          <a:bodyPr wrap="none" rtlCol="0" anchor="t"/>
          <a:lstStyle/>
          <a:p>
            <a:pPr marL="0" indent="0" algn="ctr">
              <a:lnSpc>
                <a:spcPts val="3215"/>
              </a:lnSpc>
              <a:buNone/>
            </a:pPr>
            <a:r>
              <a:rPr lang="en-US" sz="2570" dirty="0">
                <a:solidFill>
                  <a:srgbClr val="1F1E1E"/>
                </a:solidFill>
                <a:latin typeface="Red Hat Text" pitchFamily="34" charset="0"/>
                <a:ea typeface="Red Hat Text" pitchFamily="34" charset="-122"/>
                <a:cs typeface="Red Hat Text" pitchFamily="34" charset="-120"/>
              </a:rPr>
              <a:t>3</a:t>
            </a:r>
            <a:endParaRPr lang="en-US" sz="2570" dirty="0"/>
          </a:p>
        </p:txBody>
      </p:sp>
      <p:sp>
        <p:nvSpPr>
          <p:cNvPr id="20" name="Text 17"/>
          <p:cNvSpPr/>
          <p:nvPr/>
        </p:nvSpPr>
        <p:spPr>
          <a:xfrm>
            <a:off x="8512850" y="5810250"/>
            <a:ext cx="2177534" cy="340162"/>
          </a:xfrm>
          <a:prstGeom prst="rect">
            <a:avLst/>
          </a:prstGeom>
          <a:noFill/>
        </p:spPr>
        <p:txBody>
          <a:bodyPr wrap="none" rtlCol="0" anchor="t"/>
          <a:lstStyle/>
          <a:p>
            <a:pPr marL="0" indent="0" algn="l">
              <a:lnSpc>
                <a:spcPts val="2680"/>
              </a:lnSpc>
              <a:buNone/>
            </a:pPr>
            <a:r>
              <a:rPr lang="en-US" sz="2145" dirty="0">
                <a:solidFill>
                  <a:srgbClr val="1F1E1E"/>
                </a:solidFill>
                <a:latin typeface="Red Hat Text" pitchFamily="34" charset="0"/>
                <a:ea typeface="Red Hat Text" pitchFamily="34" charset="-122"/>
                <a:cs typeface="Red Hat Text" pitchFamily="34" charset="-120"/>
              </a:rPr>
              <a:t>Paint and Diapers</a:t>
            </a:r>
            <a:endParaRPr lang="en-US" sz="2145" dirty="0"/>
          </a:p>
        </p:txBody>
      </p:sp>
      <p:sp>
        <p:nvSpPr>
          <p:cNvPr id="21" name="Text 18"/>
          <p:cNvSpPr/>
          <p:nvPr/>
        </p:nvSpPr>
        <p:spPr>
          <a:xfrm>
            <a:off x="8512850" y="6368058"/>
            <a:ext cx="3669983" cy="1045131"/>
          </a:xfrm>
          <a:prstGeom prst="rect">
            <a:avLst/>
          </a:prstGeom>
          <a:noFill/>
        </p:spPr>
        <p:txBody>
          <a:bodyPr wrap="square" rtlCol="0" anchor="t"/>
          <a:lstStyle/>
          <a:p>
            <a:pPr marL="0" indent="0" algn="l">
              <a:lnSpc>
                <a:spcPts val="2745"/>
              </a:lnSpc>
              <a:buNone/>
            </a:pPr>
            <a:r>
              <a:rPr lang="en-US" sz="1715" dirty="0">
                <a:solidFill>
                  <a:srgbClr val="3B3535"/>
                </a:solidFill>
                <a:latin typeface="Roboto" pitchFamily="34" charset="0"/>
                <a:ea typeface="Roboto" pitchFamily="34" charset="-122"/>
                <a:cs typeface="Roboto" pitchFamily="34" charset="-120"/>
              </a:rPr>
              <a:t>A study found that parents who have small children are likely to purchase paint.</a:t>
            </a:r>
            <a:endParaRPr lang="en-US" sz="171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p:spPr>
      </p:sp>
      <p:sp>
        <p:nvSpPr>
          <p:cNvPr id="6" name="Text 2"/>
          <p:cNvSpPr/>
          <p:nvPr/>
        </p:nvSpPr>
        <p:spPr>
          <a:xfrm>
            <a:off x="2348389" y="2890123"/>
            <a:ext cx="7673340" cy="694373"/>
          </a:xfrm>
          <a:prstGeom prst="rect">
            <a:avLst/>
          </a:prstGeom>
          <a:noFill/>
        </p:spPr>
        <p:txBody>
          <a:bodyPr wrap="none" rtlCol="0" anchor="t"/>
          <a:lstStyle/>
          <a:p>
            <a:pPr marL="0" indent="0">
              <a:lnSpc>
                <a:spcPts val="5470"/>
              </a:lnSpc>
              <a:buNone/>
            </a:pPr>
            <a:r>
              <a:rPr lang="en-US" sz="4375" dirty="0">
                <a:solidFill>
                  <a:srgbClr val="1F1E1E"/>
                </a:solidFill>
                <a:latin typeface="Red Hat Text" pitchFamily="34" charset="0"/>
                <a:ea typeface="Red Hat Text" pitchFamily="34" charset="-122"/>
                <a:cs typeface="Red Hat Text" pitchFamily="34" charset="-120"/>
              </a:rPr>
              <a:t>Conclusion and Future Outlook</a:t>
            </a:r>
            <a:endParaRPr lang="en-US" sz="4375" dirty="0"/>
          </a:p>
        </p:txBody>
      </p:sp>
      <p:sp>
        <p:nvSpPr>
          <p:cNvPr id="7" name="Text 3"/>
          <p:cNvSpPr/>
          <p:nvPr/>
        </p:nvSpPr>
        <p:spPr>
          <a:xfrm>
            <a:off x="2348389" y="3917752"/>
            <a:ext cx="9933503" cy="1421606"/>
          </a:xfrm>
          <a:prstGeom prst="rect">
            <a:avLst/>
          </a:prstGeom>
          <a:noFill/>
        </p:spPr>
        <p:txBody>
          <a:bodyPr wrap="square" rtlCol="0" anchor="t"/>
          <a:lstStyle/>
          <a:p>
            <a:pPr marL="0" indent="0">
              <a:lnSpc>
                <a:spcPts val="2800"/>
              </a:lnSpc>
              <a:buNone/>
            </a:pPr>
            <a:r>
              <a:rPr lang="en-US" sz="1750" dirty="0">
                <a:solidFill>
                  <a:srgbClr val="3B3535"/>
                </a:solidFill>
                <a:latin typeface="Roboto" pitchFamily="34" charset="0"/>
                <a:ea typeface="Roboto" pitchFamily="34" charset="-122"/>
                <a:cs typeface="Roboto" pitchFamily="34" charset="-120"/>
              </a:rPr>
              <a:t>Market basket analysis provides invaluable insights into customer behaviour that can help businesses optimize their marketing, pricing, and product placement strategies. As the volume and complexity of data increases, powerful machine learning models are being developed to generate even deeper insights.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3493</Words>
  <Application>WPS Presentation</Application>
  <PresentationFormat>On-screen Show (16:9)</PresentationFormat>
  <Paragraphs>124</Paragraphs>
  <Slides>8</Slides>
  <Notes>8</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8</vt:i4>
      </vt:variant>
    </vt:vector>
  </HeadingPairs>
  <TitlesOfParts>
    <vt:vector size="23" baseType="lpstr">
      <vt:lpstr>Arial</vt:lpstr>
      <vt:lpstr>SimSun</vt:lpstr>
      <vt:lpstr>Wingdings</vt:lpstr>
      <vt:lpstr>Red Hat Text</vt:lpstr>
      <vt:lpstr>Segoe Print</vt:lpstr>
      <vt:lpstr>Red Hat Text</vt:lpstr>
      <vt:lpstr>Red Hat Text</vt:lpstr>
      <vt:lpstr>Roboto</vt:lpstr>
      <vt:lpstr>Roboto</vt:lpstr>
      <vt:lpstr>Roboto</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muthu</cp:lastModifiedBy>
  <cp:revision>4</cp:revision>
  <dcterms:created xsi:type="dcterms:W3CDTF">2023-09-27T03:57:00Z</dcterms:created>
  <dcterms:modified xsi:type="dcterms:W3CDTF">2023-09-27T05:02:40Z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3227E0696504416BA3BD7C539CC0EB8F</vt:lpwstr>
  </property>
  <property fmtid="{D5CDD505-2E9C-101B-9397-08002B2CF9AE}" pid="3" name="KSOProductBuildVer">
    <vt:lpwstr>1033-11.2.0.11537</vt:lpwstr>
  </property>
</Properties>
</file>